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940" r:id="rId2"/>
  </p:sldMasterIdLst>
  <p:notesMasterIdLst>
    <p:notesMasterId r:id="rId16"/>
  </p:notesMasterIdLst>
  <p:sldIdLst>
    <p:sldId id="323" r:id="rId3"/>
    <p:sldId id="257" r:id="rId4"/>
    <p:sldId id="284" r:id="rId5"/>
    <p:sldId id="325" r:id="rId6"/>
    <p:sldId id="326" r:id="rId7"/>
    <p:sldId id="327" r:id="rId8"/>
    <p:sldId id="328" r:id="rId9"/>
    <p:sldId id="286" r:id="rId10"/>
    <p:sldId id="332" r:id="rId11"/>
    <p:sldId id="334" r:id="rId12"/>
    <p:sldId id="333" r:id="rId13"/>
    <p:sldId id="331" r:id="rId14"/>
    <p:sldId id="330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34" autoAdjust="0"/>
  </p:normalViewPr>
  <p:slideViewPr>
    <p:cSldViewPr>
      <p:cViewPr varScale="1">
        <p:scale>
          <a:sx n="87" d="100"/>
          <a:sy n="87" d="100"/>
        </p:scale>
        <p:origin x="13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D55FB80-FAC1-4F14-A590-C08EDFC03F46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62D5641-A909-406D-B9F7-959D528CC3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24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EDF910-2B7F-45F7-AD8A-1F490171CEA4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7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D295-B5E5-4C20-AEA7-F1BE79600B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156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D2B85-6AEF-43C5-8323-E13D3F825C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07648-EB7C-414D-B2BA-9486D5E77C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00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A4812-34E2-49D4-ACBA-04B65C5FE4E9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7A114-38A8-44D6-9211-2FAE13666F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86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BFB50-AD64-41F4-8A10-96B59F42D309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088E4-378B-4B1D-911B-85EDC3A0CB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44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0AEA3-CEC1-4B71-B0BE-9290AEC27503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BC852-1672-4A5E-B412-8222BED32E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27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A8C96-DE6C-4DEE-8023-004A3BA752BF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96AC9-4EF8-4A81-B01B-7D2DD5CB27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34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94B66-39EC-4CB2-AE05-F7A0E85D31E5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EF3B1-5AD8-42DA-845F-03FFB803CB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329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8A271-61BC-4332-9D26-C30D81426936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E6362-3D79-420F-B7CC-E5D41750D6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72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E7413-4B03-4A9D-80BD-AC0A94AA1EAA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5ED45-54C3-4CB9-AE15-5975A1E77E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71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351D8-D531-4C33-8DE5-732DF57CC3F0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3950F-563A-4F34-8ACA-46801044E1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9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E7606-A63B-4802-848C-7565380957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434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9D101-E7FC-4877-89D8-EBE7A87A1FAF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14F67-A8D7-469F-899D-0590E47E26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18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0BCF4-80D6-4812-B1C5-F3DFEDEC7293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4A814-1528-4D44-BE21-392D7E0D48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11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E5B52-5DAE-4842-80A0-5EAFE327E93B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87C58-EFBD-43F3-B2FF-3CC764010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4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094F5-B74E-41AB-818C-649B5B57ED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352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7C1F1-D04E-4D7B-A872-2B05517476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634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8E6C8-11FA-4538-8972-BD37AD75C3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494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135C6-13EE-4EE7-B6CD-26ACCBED3A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326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FE955-9459-42F6-858A-96A18EBE46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9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95923-0EEC-477D-924C-CE3650E73D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27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63766-3D13-49B0-B4E7-441C2CBB34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39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ABBF871-88D1-4C97-A8A2-D8406B8D6D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2F738C-9EC0-49BF-A197-71E54258231C}" type="datetimeFigureOut">
              <a:rPr lang="zh-CN" altLang="en-US"/>
              <a:pPr>
                <a:defRPr/>
              </a:pPr>
              <a:t>2020/2/23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57D9234-AD68-4A2F-B130-23D9DF30E7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386013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0243" name="标题 1"/>
          <p:cNvSpPr>
            <a:spLocks noGrp="1"/>
          </p:cNvSpPr>
          <p:nvPr>
            <p:ph type="ctrTitle"/>
          </p:nvPr>
        </p:nvSpPr>
        <p:spPr>
          <a:xfrm>
            <a:off x="395288" y="2444750"/>
            <a:ext cx="8385175" cy="147002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6.2  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定时器的控制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4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76656" y="602128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69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3212976"/>
            <a:ext cx="8280920" cy="252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 TF0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TCON.5) —T0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溢出标志位。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其功能和操作情况同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 当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溢出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时，由硬件自动使中断触发器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TF0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置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，并向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申请中断。</a:t>
            </a:r>
          </a:p>
          <a:p>
            <a:pPr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当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响应中断进入中断服务程序后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被硬件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自动清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也可以用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软件清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844824"/>
            <a:ext cx="7524307" cy="1202770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0632" y="570700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4263"/>
      </p:ext>
    </p:extLst>
  </p:cSld>
  <p:clrMapOvr>
    <a:masterClrMapping/>
  </p:clrMapOvr>
  <p:transition spd="slow" advTm="126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utoUpdateAnimBg="0"/>
      <p:bldP spid="6" grpId="0" build="p" autoUpdateAnimBg="0" advAuto="0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84384" y="3212976"/>
            <a:ext cx="8517716" cy="29523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0" indent="-666750">
              <a:lnSpc>
                <a:spcPct val="140000"/>
              </a:lnSpc>
              <a:buClr>
                <a:schemeClr val="tx1"/>
              </a:buClr>
              <a:buFontTx/>
              <a:buNone/>
            </a:pP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TR1(TCON.6)—T1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运行控制位。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66750" indent="-666750">
              <a:lnSpc>
                <a:spcPct val="14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可通过软件置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i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TR1=1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）或清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i="1" u="sng" dirty="0" smtClean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TR1=0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）来</a:t>
            </a:r>
            <a:r>
              <a:rPr lang="zh-CN" altLang="en-US" sz="2400" b="1" i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 </a:t>
            </a:r>
            <a:r>
              <a:rPr lang="zh-CN" altLang="en-US" sz="2400" b="1" i="1" u="sng" dirty="0" smtClean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关闭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工作。</a:t>
            </a:r>
          </a:p>
          <a:p>
            <a:pPr marL="666750" indent="-666750">
              <a:lnSpc>
                <a:spcPct val="14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在程序中用指令“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SETB   TR1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，定时器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便开始计数。用“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CLR TR1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，定时器停止工作。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844824"/>
            <a:ext cx="7524307" cy="120277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4608" y="566225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3679"/>
      </p:ext>
    </p:extLst>
  </p:cSld>
  <p:clrMapOvr>
    <a:masterClrMapping/>
  </p:clrMapOvr>
  <p:transition spd="slow" advTm="74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utoUpdateAnimBg="0"/>
      <p:bldP spid="6" grpId="0" build="p" autoUpdateAnimBg="0" advAuto="0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39271" y="2924944"/>
            <a:ext cx="8667510" cy="30963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0" indent="-666750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  TR0(TCON.4)—T0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运行控制位。</a:t>
            </a:r>
          </a:p>
          <a:p>
            <a:pPr marL="666750" indent="-666750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其功能和操作情况同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。可通过软件置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i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TR0=1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）或清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i="1" u="sng" dirty="0" smtClean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TR0=0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）来</a:t>
            </a:r>
            <a:r>
              <a:rPr lang="zh-CN" altLang="en-US" sz="2400" b="1" i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启动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 </a:t>
            </a:r>
            <a:r>
              <a:rPr lang="zh-CN" altLang="en-US" sz="2400" b="1" i="1" u="sng" dirty="0" smtClean="0">
                <a:solidFill>
                  <a:srgbClr val="FF99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关闭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666750" indent="-666750">
              <a:lnSpc>
                <a:spcPct val="15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在程序中用指令“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SETB   TR0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TR0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，定时器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便开始计数。用“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CLR TR0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TR0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</a:t>
            </a:r>
            <a:r>
              <a:rPr lang="en-US" altLang="zh-CN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定时器停止工作。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844824"/>
            <a:ext cx="7524307" cy="120277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76656" y="60212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2451"/>
      </p:ext>
    </p:extLst>
  </p:cSld>
  <p:clrMapOvr>
    <a:masterClrMapping/>
  </p:clrMapOvr>
  <p:transition spd="slow" advTm="12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utoUpdateAnimBg="0"/>
      <p:bldP spid="6" grpId="0" build="p" autoUpdateAnimBg="0" advAuto="0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5" y="1772816"/>
            <a:ext cx="7272808" cy="387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784241" y="5805264"/>
            <a:ext cx="29546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CN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</a:rPr>
              <a:t>各位定义及具体的意义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0632" y="593091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2607"/>
      </p:ext>
    </p:extLst>
  </p:cSld>
  <p:clrMapOvr>
    <a:masterClrMapping/>
  </p:clrMapOvr>
  <p:transition spd="slow" advTm="527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utoUpdateAnimBg="0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23528" y="519619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 smtClean="0">
                <a:solidFill>
                  <a:schemeClr val="tx2"/>
                </a:solidFill>
                <a:ea typeface="楷体" panose="02010609060101010101" pitchFamily="49" charset="-122"/>
              </a:rPr>
              <a:t>§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6.2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定时器的控制</a:t>
            </a:r>
            <a:endParaRPr lang="zh-CN" altLang="en-US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27584" y="2204864"/>
            <a:ext cx="7415881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§6.2.1  </a:t>
            </a:r>
            <a:r>
              <a:rPr lang="zh-CN" altLang="en-US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工作模式寄存器 </a:t>
            </a:r>
            <a:r>
              <a:rPr lang="en-US" altLang="zh-CN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TMOD</a:t>
            </a:r>
            <a:endParaRPr lang="en-US" altLang="zh-CN" b="1" dirty="0" smtClean="0">
              <a:solidFill>
                <a:srgbClr val="000000"/>
              </a:solidFill>
              <a:latin typeface="宋体" panose="02010600030101010101" pitchFamily="2" charset="-122"/>
              <a:hlinkClick r:id="" action="ppaction://noaction"/>
            </a:endParaRPr>
          </a:p>
          <a:p>
            <a:pPr>
              <a:lnSpc>
                <a:spcPct val="22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§6.2.2  </a:t>
            </a:r>
            <a:r>
              <a:rPr lang="zh-CN" altLang="en-US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控制寄存器 </a:t>
            </a:r>
            <a:r>
              <a:rPr lang="en-US" altLang="zh-CN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TCON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4728" y="494116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72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utoUpdateAnimBg="0"/>
      <p:bldP spid="7" grpId="0" build="p" autoUpdateAnimBg="0" advAuto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 smtClean="0">
                <a:solidFill>
                  <a:schemeClr val="tx2"/>
                </a:solidFill>
                <a:ea typeface="楷体" panose="02010609060101010101" pitchFamily="49" charset="-122"/>
              </a:rPr>
              <a:t>§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6.2.1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工作模式寄存器 </a:t>
            </a:r>
            <a:r>
              <a:rPr lang="en-US" altLang="zh-CN" sz="3600" dirty="0" smtClean="0">
                <a:solidFill>
                  <a:schemeClr val="tx2"/>
                </a:solidFill>
                <a:ea typeface="楷体" panose="02010609060101010101" pitchFamily="49" charset="-122"/>
              </a:rPr>
              <a:t>TMOD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53" name="Rectangle 3"/>
          <p:cNvSpPr txBox="1">
            <a:spLocks noGrp="1" noChangeArrowheads="1"/>
          </p:cNvSpPr>
          <p:nvPr>
            <p:ph idx="1"/>
          </p:nvPr>
        </p:nvSpPr>
        <p:spPr>
          <a:xfrm>
            <a:off x="539552" y="1612886"/>
            <a:ext cx="8136706" cy="2248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用于控制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的工作模式。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低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半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字节控制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，高半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字节控制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T1,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TMOD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不能位寻址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，只能用字节设置定时器的工作模式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89C51/S51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系统复位时，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的所有位被清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3717032"/>
            <a:ext cx="6919082" cy="2289150"/>
          </a:xfrm>
          <a:prstGeom prst="rect">
            <a:avLst/>
          </a:prstGeom>
        </p:spPr>
      </p:pic>
      <p:pic>
        <p:nvPicPr>
          <p:cNvPr id="26" name="音频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2720" y="530120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61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50" grpId="0" autoUpdateAnimBg="0"/>
      <p:bldP spid="53" grpId="0" build="p" autoUpdateAnimBg="0" advAuto="0"/>
    </p:bldLst>
  </p:timing>
  <p:extLst mod="1">
    <p:ext uri="{3A86A75C-4F4B-4683-9AE1-C65F6400EC91}">
      <p14:laserTraceLst xmlns:p14="http://schemas.microsoft.com/office/powerpoint/2010/main">
        <p14:tracePtLst>
          <p14:tracePt t="7087" x="660400" y="5149850"/>
          <p14:tracePt t="7424" x="673100" y="5149850"/>
          <p14:tracePt t="7435" x="692150" y="5143500"/>
          <p14:tracePt t="7458" x="730250" y="5124450"/>
          <p14:tracePt t="7460" x="793750" y="5111750"/>
          <p14:tracePt t="7469" x="882650" y="5086350"/>
          <p14:tracePt t="7482" x="1022350" y="5054600"/>
          <p14:tracePt t="7499" x="1117600" y="5035550"/>
          <p14:tracePt t="7515" x="1524000" y="4959350"/>
          <p14:tracePt t="7549" x="2355850" y="4762500"/>
          <p14:tracePt t="7582" x="3111500" y="4616450"/>
          <p14:tracePt t="7615" x="3575050" y="4514850"/>
          <p14:tracePt t="7633" x="4159250" y="4343400"/>
          <p14:tracePt t="7648" x="4419600" y="4260850"/>
          <p14:tracePt t="7665" x="4991100" y="4032250"/>
          <p14:tracePt t="7682" x="5194300" y="3956050"/>
          <p14:tracePt t="7698" x="5499100" y="3854450"/>
          <p14:tracePt t="7715" x="5632450" y="3816350"/>
          <p14:tracePt t="7732" x="5797550" y="3765550"/>
          <p14:tracePt t="7748" x="5854700" y="3746500"/>
          <p14:tracePt t="7765" x="5905500" y="3733800"/>
          <p14:tracePt t="7818" x="5905500" y="3727450"/>
          <p14:tracePt t="7874" x="5911850" y="3727450"/>
          <p14:tracePt t="7886" x="5918200" y="3727450"/>
          <p14:tracePt t="7897" x="5924550" y="3727450"/>
          <p14:tracePt t="7909" x="5943600" y="3721100"/>
          <p14:tracePt t="7919" x="5949950" y="3721100"/>
          <p14:tracePt t="9011" x="5956300" y="3721100"/>
          <p14:tracePt t="9022" x="5975350" y="3721100"/>
          <p14:tracePt t="9034" x="6007100" y="3721100"/>
          <p14:tracePt t="9045" x="6051550" y="3740150"/>
          <p14:tracePt t="9056" x="6121400" y="3752850"/>
          <p14:tracePt t="9068" x="6184900" y="3771900"/>
          <p14:tracePt t="9082" x="6242050" y="3778250"/>
          <p14:tracePt t="9098" x="6318250" y="3797300"/>
          <p14:tracePt t="9131" x="6597650" y="3873500"/>
          <p14:tracePt t="9164" x="6826250" y="3968750"/>
          <p14:tracePt t="9197" x="7010400" y="4051300"/>
          <p14:tracePt t="9214" x="7118350" y="4140200"/>
          <p14:tracePt t="9231" x="7188200" y="4203700"/>
          <p14:tracePt t="9247" x="7296150" y="4311650"/>
          <p14:tracePt t="9264" x="7334250" y="4368800"/>
          <p14:tracePt t="9281" x="7404100" y="4483100"/>
          <p14:tracePt t="9315" x="7480300" y="4648200"/>
          <p14:tracePt t="9332" x="7613650" y="4864100"/>
          <p14:tracePt t="9348" x="7651750" y="4953000"/>
          <p14:tracePt t="9364" x="7721600" y="5137150"/>
          <p14:tracePt t="9381" x="7727950" y="5213350"/>
          <p14:tracePt t="9397" x="7753350" y="5353050"/>
          <p14:tracePt t="9414" x="7753350" y="5422900"/>
          <p14:tracePt t="9431" x="7753350" y="5543550"/>
          <p14:tracePt t="9447" x="7747000" y="5600700"/>
          <p14:tracePt t="9464" x="7715250" y="5708650"/>
          <p14:tracePt t="9497" x="7588250" y="5886450"/>
          <p14:tracePt t="9514" x="7537450" y="5924550"/>
          <p14:tracePt t="9531" x="7442200" y="5988050"/>
          <p14:tracePt t="9548" x="7353300" y="6032500"/>
          <p14:tracePt t="9564" x="7213600" y="6083300"/>
          <p14:tracePt t="9581" x="7150100" y="6102350"/>
          <p14:tracePt t="9597" x="7029450" y="6115050"/>
          <p14:tracePt t="9614" x="6953250" y="6115050"/>
          <p14:tracePt t="9630" x="6826250" y="6115050"/>
          <p14:tracePt t="9647" x="6762750" y="6108700"/>
          <p14:tracePt t="9664" x="6648450" y="6057900"/>
          <p14:tracePt t="9680" x="6578600" y="6032500"/>
          <p14:tracePt t="9697" x="6451600" y="5949950"/>
          <p14:tracePt t="9714" x="6394450" y="5905500"/>
          <p14:tracePt t="9730" x="6210300" y="5759450"/>
          <p14:tracePt t="9747" x="6159500" y="5702300"/>
          <p14:tracePt t="9764" x="6096000" y="5613400"/>
          <p14:tracePt t="9780" x="5981700" y="5473700"/>
          <p14:tracePt t="9798" x="5930900" y="5403850"/>
          <p14:tracePt t="9814" x="5886450" y="5302250"/>
          <p14:tracePt t="9831" x="5861050" y="5264150"/>
          <p14:tracePt t="9848" x="5842000" y="5213350"/>
          <p14:tracePt t="9864" x="5842000" y="5187950"/>
          <p14:tracePt t="9881" x="5842000" y="5156200"/>
          <p14:tracePt t="9897" x="5848350" y="5137150"/>
          <p14:tracePt t="9914" x="5873750" y="5099050"/>
          <p14:tracePt t="9930" x="5886450" y="5073650"/>
          <p14:tracePt t="9947" x="5930900" y="5035550"/>
          <p14:tracePt t="9964" x="5962650" y="5010150"/>
          <p14:tracePt t="9980" x="6064250" y="4953000"/>
          <p14:tracePt t="9997" x="6134100" y="4927600"/>
          <p14:tracePt t="10013" x="6280150" y="4908550"/>
          <p14:tracePt t="10030" x="6400800" y="4902200"/>
          <p14:tracePt t="10048" x="6597650" y="4902200"/>
          <p14:tracePt t="10064" x="6692900" y="4914900"/>
          <p14:tracePt t="10081" x="6908800" y="4965700"/>
          <p14:tracePt t="10098" x="6985000" y="4984750"/>
          <p14:tracePt t="10114" x="7061200" y="5016500"/>
          <p14:tracePt t="10131" x="7181850" y="5054600"/>
          <p14:tracePt t="10147" x="7239000" y="5086350"/>
          <p14:tracePt t="10164" x="7258050" y="5099050"/>
          <p14:tracePt t="10181" x="7283450" y="5111750"/>
          <p14:tracePt t="10197" x="7334250" y="5149850"/>
          <p14:tracePt t="10214" x="7366000" y="5181600"/>
          <p14:tracePt t="10230" x="7385050" y="5213350"/>
          <p14:tracePt t="10247" x="7391400" y="5232400"/>
          <p14:tracePt t="10263" x="7397750" y="5264150"/>
          <p14:tracePt t="10280" x="7397750" y="5302250"/>
          <p14:tracePt t="10297" x="7385050" y="5391150"/>
          <p14:tracePt t="10314" x="7378700" y="5422900"/>
          <p14:tracePt t="10331" x="7321550" y="5518150"/>
          <p14:tracePt t="10347" x="7302500" y="5556250"/>
          <p14:tracePt t="10364" x="7200900" y="5638800"/>
          <p14:tracePt t="10381" x="7112000" y="5683250"/>
          <p14:tracePt t="10397" x="6953250" y="5740400"/>
          <p14:tracePt t="10413" x="6864350" y="5759450"/>
          <p14:tracePt t="10430" x="6642100" y="5784850"/>
          <p14:tracePt t="10447" x="6546850" y="5797550"/>
          <p14:tracePt t="10463" x="6324600" y="5791200"/>
          <p14:tracePt t="10480" x="6242050" y="5784850"/>
          <p14:tracePt t="10497" x="6057900" y="5759450"/>
          <p14:tracePt t="10513" x="6007100" y="5746750"/>
          <p14:tracePt t="10530" x="5969000" y="5734050"/>
          <p14:tracePt t="10547" x="5937250" y="5715000"/>
          <p14:tracePt t="10564" x="5930900" y="5715000"/>
          <p14:tracePt t="10581" x="5924550" y="5695950"/>
          <p14:tracePt t="10597" x="5918200" y="5657850"/>
          <p14:tracePt t="10613" x="5918200" y="5632450"/>
          <p14:tracePt t="10631" x="5918200" y="5581650"/>
          <p14:tracePt t="10647" x="5943600" y="5473700"/>
          <p14:tracePt t="10664" x="5975350" y="5403850"/>
          <p14:tracePt t="10680" x="6076950" y="5289550"/>
          <p14:tracePt t="10697" x="6127750" y="5238750"/>
          <p14:tracePt t="10713" x="6223000" y="5175250"/>
          <p14:tracePt t="10730" x="6254750" y="5149850"/>
          <p14:tracePt t="10746" x="6388100" y="5099050"/>
          <p14:tracePt t="10763" x="6445250" y="5086350"/>
          <p14:tracePt t="10780" x="6584950" y="5060950"/>
          <p14:tracePt t="10796" x="6623050" y="5060950"/>
          <p14:tracePt t="10814" x="6686550" y="5060950"/>
          <p14:tracePt t="10830" x="6705600" y="5060950"/>
          <p14:tracePt t="10846" x="6750050" y="5060950"/>
          <p14:tracePt t="10863" x="6762750" y="5060950"/>
          <p14:tracePt t="11193" x="6756400" y="5060950"/>
          <p14:tracePt t="11227" x="6737350" y="5073650"/>
          <p14:tracePt t="11238" x="6718300" y="5080000"/>
          <p14:tracePt t="11249" x="6711950" y="5086350"/>
          <p14:tracePt t="11260" x="6699250" y="5086350"/>
          <p14:tracePt t="11272" x="6692900" y="5092700"/>
          <p14:tracePt t="11295" x="6686550" y="5092700"/>
          <p14:tracePt t="11306" x="6661150" y="5105400"/>
          <p14:tracePt t="11330" x="6553200" y="5124450"/>
          <p14:tracePt t="11363" x="6292850" y="5194300"/>
          <p14:tracePt t="11396" x="6083300" y="5238750"/>
          <p14:tracePt t="11413" x="6007100" y="5245100"/>
          <p14:tracePt t="11430" x="5848350" y="5276850"/>
          <p14:tracePt t="11446" x="5740400" y="5308600"/>
          <p14:tracePt t="11463" x="5645150" y="5321300"/>
          <p14:tracePt t="11480" x="5397500" y="5378450"/>
          <p14:tracePt t="11496" x="5245100" y="5410200"/>
          <p14:tracePt t="11513" x="4914900" y="5467350"/>
          <p14:tracePt t="11530" x="4705350" y="5505450"/>
          <p14:tracePt t="11546" x="4362450" y="5549900"/>
          <p14:tracePt t="11563" x="4197350" y="5568950"/>
          <p14:tracePt t="11564" x="3994150" y="5594350"/>
          <p14:tracePt t="11580" x="3879850" y="5594350"/>
          <p14:tracePt t="11596" x="3771900" y="5594350"/>
          <p14:tracePt t="11612" x="3594100" y="5594350"/>
          <p14:tracePt t="11630" x="3543300" y="5594350"/>
          <p14:tracePt t="11646" x="3448050" y="5594350"/>
          <p14:tracePt t="11663" x="3409950" y="5594350"/>
          <p14:tracePt t="11680" x="3346450" y="5594350"/>
          <p14:tracePt t="11696" x="3321050" y="5594350"/>
          <p14:tracePt t="11712" x="3276600" y="5594350"/>
          <p14:tracePt t="11729" x="3251200" y="5594350"/>
          <p14:tracePt t="11746" x="3206750" y="5594350"/>
          <p14:tracePt t="11763" x="3187700" y="5594350"/>
          <p14:tracePt t="11779" x="3155950" y="5594350"/>
          <p14:tracePt t="11796" x="3143250" y="5594350"/>
          <p14:tracePt t="11813" x="3124200" y="5594350"/>
          <p14:tracePt t="11830" x="3111500" y="5588000"/>
          <p14:tracePt t="11846" x="3098800" y="5581650"/>
          <p14:tracePt t="11862" x="3086100" y="5575300"/>
          <p14:tracePt t="11880" x="3079750" y="5556250"/>
          <p14:tracePt t="11896" x="3073400" y="5549900"/>
          <p14:tracePt t="11913" x="3067050" y="5530850"/>
          <p14:tracePt t="11929" x="3035300" y="5486400"/>
          <p14:tracePt t="11946" x="3028950" y="5467350"/>
          <p14:tracePt t="11962" x="3022600" y="5429250"/>
          <p14:tracePt t="11979" x="3022600" y="5410200"/>
          <p14:tracePt t="11996" x="3022600" y="5359400"/>
          <p14:tracePt t="12012" x="3022600" y="5346700"/>
          <p14:tracePt t="12029" x="3022600" y="5295900"/>
          <p14:tracePt t="12046" x="3022600" y="5276850"/>
          <p14:tracePt t="12063" x="3028950" y="5251450"/>
          <p14:tracePt t="12080" x="3035300" y="5232400"/>
          <p14:tracePt t="12096" x="3035300" y="5219700"/>
          <p14:tracePt t="12112" x="3041650" y="5207000"/>
          <p14:tracePt t="12129" x="3048000" y="5194300"/>
          <p14:tracePt t="12146" x="3060700" y="5175250"/>
          <p14:tracePt t="12163" x="3067050" y="5168900"/>
          <p14:tracePt t="12179" x="3073400" y="5156200"/>
          <p14:tracePt t="12196" x="3098800" y="5143500"/>
          <p14:tracePt t="12212" x="3111500" y="5137150"/>
          <p14:tracePt t="12229" x="3162300" y="5118100"/>
          <p14:tracePt t="12245" x="3219450" y="5099050"/>
          <p14:tracePt t="12262" x="3295650" y="5092700"/>
          <p14:tracePt t="12279" x="3352800" y="5092700"/>
          <p14:tracePt t="12295" x="3479800" y="5092700"/>
          <p14:tracePt t="12312" x="3562350" y="5092700"/>
          <p14:tracePt t="12329" x="3619500" y="5092700"/>
          <p14:tracePt t="12346" x="3784600" y="5092700"/>
          <p14:tracePt t="12362" x="3860800" y="5092700"/>
          <p14:tracePt t="12379" x="4051300" y="5130800"/>
          <p14:tracePt t="12395" x="4140200" y="5149850"/>
          <p14:tracePt t="12412" x="4267200" y="5162550"/>
          <p14:tracePt t="12429" x="4311650" y="5175250"/>
          <p14:tracePt t="12445" x="4381500" y="5213350"/>
          <p14:tracePt t="12462" x="4406900" y="5226050"/>
          <p14:tracePt t="12479" x="4445000" y="5251450"/>
          <p14:tracePt t="12495" x="4457700" y="5264150"/>
          <p14:tracePt t="12512" x="4476750" y="5289550"/>
          <p14:tracePt t="12529" x="4483100" y="5308600"/>
          <p14:tracePt t="12545" x="4502150" y="5353050"/>
          <p14:tracePt t="12562" x="4502150" y="5391150"/>
          <p14:tracePt t="12579" x="4502150" y="5454650"/>
          <p14:tracePt t="12596" x="4495800" y="5492750"/>
          <p14:tracePt t="12612" x="4457700" y="5562600"/>
          <p14:tracePt t="12629" x="4425950" y="5594350"/>
          <p14:tracePt t="12645" x="4349750" y="5657850"/>
          <p14:tracePt t="12662" x="4273550" y="5695950"/>
          <p14:tracePt t="12679" x="4108450" y="5765800"/>
          <p14:tracePt t="12695" x="3987800" y="5791200"/>
          <p14:tracePt t="12712" x="3765550" y="5803900"/>
          <p14:tracePt t="12729" x="3657600" y="5803900"/>
          <p14:tracePt t="12745" x="3511550" y="5803900"/>
          <p14:tracePt t="12762" x="3257550" y="5803900"/>
          <p14:tracePt t="12779" x="3143250" y="5797550"/>
          <p14:tracePt t="12795" x="2990850" y="5772150"/>
          <p14:tracePt t="12812" x="2952750" y="5753100"/>
          <p14:tracePt t="12829" x="2908300" y="5727700"/>
          <p14:tracePt t="12846" x="2876550" y="5708650"/>
          <p14:tracePt t="12862" x="2857500" y="5670550"/>
          <p14:tracePt t="12879" x="2844800" y="5645150"/>
          <p14:tracePt t="12895" x="2825750" y="5588000"/>
          <p14:tracePt t="12912" x="2825750" y="5543550"/>
          <p14:tracePt t="12929" x="2825750" y="5467350"/>
          <p14:tracePt t="12945" x="2838450" y="5422900"/>
          <p14:tracePt t="12962" x="2851150" y="5353050"/>
          <p14:tracePt t="12978" x="2863850" y="5321300"/>
          <p14:tracePt t="12995" x="2889250" y="5264150"/>
          <p14:tracePt t="13012" x="2921000" y="5238750"/>
          <p14:tracePt t="13028" x="2990850" y="5162550"/>
          <p14:tracePt t="13045" x="3028950" y="5124450"/>
          <p14:tracePt t="13062" x="3086100" y="5073650"/>
          <p14:tracePt t="13079" x="3111500" y="5054600"/>
          <p14:tracePt t="13096" x="3155950" y="5016500"/>
          <p14:tracePt t="13112" x="3168650" y="5016500"/>
          <p14:tracePt t="13128" x="3200400" y="4997450"/>
          <p14:tracePt t="13145" x="3213100" y="4991100"/>
          <p14:tracePt t="13162" x="3263900" y="4959350"/>
          <p14:tracePt t="13178" x="3282950" y="4953000"/>
          <p14:tracePt t="13195" x="3308350" y="4940300"/>
          <p14:tracePt t="13212" x="3346450" y="4927600"/>
          <p14:tracePt t="13228" x="3359150" y="4921250"/>
          <p14:tracePt t="13245" x="3416300" y="4914900"/>
          <p14:tracePt t="13262" x="3454400" y="4914900"/>
          <p14:tracePt t="13278" x="3511550" y="4914900"/>
          <p14:tracePt t="13295" x="3530600" y="4914900"/>
          <p14:tracePt t="13312" x="3600450" y="4927600"/>
          <p14:tracePt t="13329" x="3657600" y="4933950"/>
          <p14:tracePt t="13345" x="3765550" y="4978400"/>
          <p14:tracePt t="13361" x="3835400" y="5003800"/>
          <p14:tracePt t="13379" x="3949700" y="5048250"/>
          <p14:tracePt t="13412" x="4057650" y="5111750"/>
          <p14:tracePt t="13428" x="4083050" y="5124450"/>
          <p14:tracePt t="13445" x="4114800" y="5137150"/>
          <p14:tracePt t="13461" x="4127500" y="5143500"/>
          <p14:tracePt t="13478" x="4140200" y="5162550"/>
          <p14:tracePt t="13495" x="4152900" y="5162550"/>
          <p14:tracePt t="13511" x="4152900" y="5168900"/>
          <p14:tracePt t="13528" x="4159250" y="5175250"/>
          <p14:tracePt t="13545" x="4171950" y="5194300"/>
          <p14:tracePt t="13561" x="4171950" y="5200650"/>
          <p14:tracePt t="13578" x="4191000" y="5219700"/>
          <p14:tracePt t="13595" x="4197350" y="5232400"/>
          <p14:tracePt t="13612" x="4203700" y="5238750"/>
          <p14:tracePt t="13629" x="4210050" y="5257800"/>
          <p14:tracePt t="13645" x="4210050" y="5264150"/>
          <p14:tracePt t="13661" x="4216400" y="5264150"/>
          <p14:tracePt t="13679" x="4216400" y="5270500"/>
          <p14:tracePt t="13702" x="4216400" y="5276850"/>
          <p14:tracePt t="13724" x="4216400" y="5289550"/>
          <p14:tracePt t="13736" x="4216400" y="5295900"/>
          <p14:tracePt t="13747" x="4222750" y="5302250"/>
          <p14:tracePt t="13761" x="4222750" y="5321300"/>
          <p14:tracePt t="13778" x="4222750" y="5334000"/>
          <p14:tracePt t="13794" x="4222750" y="5346700"/>
          <p14:tracePt t="13811" x="4222750" y="5353050"/>
          <p14:tracePt t="13828" x="4222750" y="5372100"/>
          <p14:tracePt t="13845" x="4222750" y="5378450"/>
          <p14:tracePt t="13862" x="4210050" y="5397500"/>
          <p14:tracePt t="13878" x="4210050" y="5410200"/>
          <p14:tracePt t="13894" x="4197350" y="5422900"/>
          <p14:tracePt t="13912" x="4197350" y="5429250"/>
          <p14:tracePt t="13928" x="4178300" y="5441950"/>
          <p14:tracePt t="13944" x="4152900" y="5467350"/>
          <p14:tracePt t="13961" x="4089400" y="5499100"/>
          <p14:tracePt t="13978" x="4044950" y="5524500"/>
          <p14:tracePt t="13994" x="3962400" y="5549900"/>
          <p14:tracePt t="14011" x="3917950" y="5568950"/>
          <p14:tracePt t="14028" x="3886200" y="5575300"/>
          <p14:tracePt t="14044" x="3790950" y="5588000"/>
          <p14:tracePt t="14061" x="3746500" y="5594350"/>
          <p14:tracePt t="14078" x="3619500" y="5607050"/>
          <p14:tracePt t="14095" x="3556000" y="5607050"/>
          <p14:tracePt t="14111" x="3486150" y="5607050"/>
          <p14:tracePt t="14128" x="3403600" y="5594350"/>
          <p14:tracePt t="14144" x="3352800" y="5575300"/>
          <p14:tracePt t="14161" x="3333750" y="5562600"/>
          <p14:tracePt t="14177" x="3295650" y="5543550"/>
          <p14:tracePt t="14195" x="3282950" y="5530850"/>
          <p14:tracePt t="14211" x="3276600" y="5524500"/>
          <p14:tracePt t="14254" x="3276600" y="5518150"/>
          <p14:tracePt t="14298" x="3270250" y="5518150"/>
          <p14:tracePt t="14311" x="3270250" y="5511800"/>
          <p14:tracePt t="14320" x="3270250" y="5505450"/>
          <p14:tracePt t="14332" x="3270250" y="5499100"/>
          <p14:tracePt t="14354" x="3270250" y="5492750"/>
          <p14:tracePt t="14378" x="3276600" y="5486400"/>
          <p14:tracePt t="14388" x="3276600" y="5480050"/>
          <p14:tracePt t="14422" x="3276600" y="5473700"/>
          <p14:tracePt t="14424" x="3276600" y="5461000"/>
          <p14:tracePt t="15052" x="3302000" y="5441950"/>
          <p14:tracePt t="15054" x="3359150" y="5391150"/>
          <p14:tracePt t="15077" x="3422650" y="5321300"/>
          <p14:tracePt t="15094" x="3460750" y="5295900"/>
          <p14:tracePt t="15111" x="3581400" y="5181600"/>
          <p14:tracePt t="15127" x="3689350" y="5092700"/>
          <p14:tracePt t="15161" x="4064000" y="4775200"/>
          <p14:tracePt t="15194" x="4292600" y="4584700"/>
          <p14:tracePt t="15227" x="4368800" y="4514850"/>
          <p14:tracePt t="15244" x="4381500" y="4502150"/>
          <p14:tracePt t="15261" x="4419600" y="4457700"/>
          <p14:tracePt t="15277" x="4514850" y="4337050"/>
          <p14:tracePt t="15294" x="4552950" y="4279900"/>
          <p14:tracePt t="15310" x="4679950" y="4095750"/>
          <p14:tracePt t="15327" x="4743450" y="4019550"/>
          <p14:tracePt t="15344" x="4832350" y="3892550"/>
          <p14:tracePt t="15361" x="5035550" y="3625850"/>
          <p14:tracePt t="15378" x="5105400" y="3549650"/>
          <p14:tracePt t="15393" x="5257800" y="3384550"/>
          <p14:tracePt t="15411" x="5346700" y="3289300"/>
          <p14:tracePt t="15427" x="5467350" y="3162300"/>
          <p14:tracePt t="15460" x="5524500" y="3073400"/>
          <p14:tracePt t="15477" x="5524500" y="3067050"/>
          <p14:tracePt t="15493" x="5549900" y="3035300"/>
          <p14:tracePt t="15510" x="5562600" y="3016250"/>
          <p14:tracePt t="15527" x="5594350" y="2971800"/>
          <p14:tracePt t="15543" x="5607050" y="2952750"/>
          <p14:tracePt t="15560" x="5613400" y="2940050"/>
          <p14:tracePt t="15594" x="5626100" y="2927350"/>
          <p14:tracePt t="15611" x="5632450" y="2914650"/>
          <p14:tracePt t="15627" x="5651500" y="2882900"/>
          <p14:tracePt t="15644" x="5657850" y="2876550"/>
          <p14:tracePt t="15661" x="5657850" y="2863850"/>
          <p14:tracePt t="17178" x="5664200" y="2863850"/>
          <p14:tracePt t="2550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23528" y="519619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§6.2.1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工作模式寄存器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TMOD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98594" y="1880829"/>
            <a:ext cx="4896544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M0—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操作模式控制位。</a:t>
            </a:r>
          </a:p>
          <a:p>
            <a:pPr marL="762000" indent="-762000">
              <a:buFontTx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两位可形成四种编码，对应于四种模式。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87624" y="3068960"/>
            <a:ext cx="42883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zh-CN" altLang="en-US" sz="2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</a:t>
            </a:r>
            <a:r>
              <a:rPr lang="en-US" altLang="zh-CN" sz="2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6-1   M1</a:t>
            </a:r>
            <a:r>
              <a:rPr lang="zh-CN" altLang="en-US" sz="2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M0</a:t>
            </a:r>
            <a:r>
              <a:rPr lang="zh-CN" altLang="en-US" sz="2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控制的四种工作模式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60" y="3573016"/>
            <a:ext cx="6668078" cy="2598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1700809"/>
            <a:ext cx="3997648" cy="1455326"/>
          </a:xfrm>
          <a:prstGeom prst="rect">
            <a:avLst/>
          </a:prstGeom>
        </p:spPr>
      </p:pic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2680" y="5877272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509266"/>
      </p:ext>
    </p:extLst>
  </p:cSld>
  <p:clrMapOvr>
    <a:masterClrMapping/>
  </p:clrMapOvr>
  <p:transition spd="slow" advTm="989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9" grpId="0" autoUpdateAnimBg="0"/>
      <p:bldP spid="12" grpId="0" build="p" autoUpdateAnimBg="0" advAuto="0"/>
      <p:bldP spid="8" grpId="0" autoUpdateAnimBg="0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23528" y="519619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§6.2.1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工作模式寄存器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TMOD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6497" y="3924390"/>
            <a:ext cx="8208911" cy="24258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0" indent="-1809750">
              <a:buFontTx/>
              <a:buNone/>
            </a:pPr>
            <a:r>
              <a:rPr lang="en-US" altLang="zh-CN" sz="20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  C/T—</a:t>
            </a:r>
            <a:r>
              <a:rPr lang="zh-CN" altLang="en-US" sz="20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计数器</a:t>
            </a:r>
            <a:r>
              <a:rPr lang="en-US" altLang="zh-CN" sz="20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定时器方式选择位。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09750" indent="-1809750">
              <a:buFontTx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C/T=0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，设置为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定时方式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。定时器计数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89C51/S51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片内脉冲，即对机器周期计数。    </a:t>
            </a:r>
          </a:p>
          <a:p>
            <a:pPr marL="1809750" indent="-1809750"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C/T=1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，设置为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计数方式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。计数器的输入来自引脚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P3.4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P3.5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端的外部脉冲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。    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1547664" y="4005063"/>
            <a:ext cx="144016" cy="1"/>
          </a:xfrm>
          <a:prstGeom prst="line">
            <a:avLst/>
          </a:prstGeom>
          <a:noFill/>
          <a:ln w="38100" cap="sq">
            <a:solidFill>
              <a:srgbClr val="99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335755" y="4365104"/>
            <a:ext cx="94639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1286965" y="5013176"/>
            <a:ext cx="143429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772816"/>
            <a:ext cx="5694946" cy="188415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8584" y="586285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0534"/>
      </p:ext>
    </p:extLst>
  </p:cSld>
  <p:clrMapOvr>
    <a:masterClrMapping/>
  </p:clrMapOvr>
  <p:transition spd="slow" advTm="441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utoUpdateAnimBg="0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23528" y="519619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§6.2.1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工作模式寄存器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TMOD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3568" y="3645024"/>
            <a:ext cx="7581578" cy="26642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95500" indent="-2095500">
              <a:buFontTx/>
              <a:buNone/>
            </a:pPr>
            <a:r>
              <a:rPr lang="en-US" altLang="zh-CN" sz="24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GATE—</a:t>
            </a:r>
            <a:r>
              <a:rPr lang="zh-CN" altLang="en-US" sz="2400" b="1" dirty="0" smtClean="0">
                <a:solidFill>
                  <a:srgbClr val="99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门控位。</a:t>
            </a:r>
          </a:p>
          <a:p>
            <a:pPr marL="2095500" indent="-2095500">
              <a:lnSpc>
                <a:spcPct val="12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GATE=0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只要用软件使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TR0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）置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就可以启动定时器，而不管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INT0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INT1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）的电平是高还是低。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095500" indent="-2095500">
              <a:lnSpc>
                <a:spcPct val="120000"/>
              </a:lnSpc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GATE=1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只有</a:t>
            </a:r>
            <a:r>
              <a:rPr lang="en-US" altLang="zh-CN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INT0</a:t>
            </a:r>
            <a:r>
              <a:rPr lang="zh-CN" altLang="en-US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en-US" altLang="zh-CN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INT1</a:t>
            </a:r>
            <a:r>
              <a:rPr lang="zh-CN" altLang="en-US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引脚为</a:t>
            </a:r>
            <a:r>
              <a:rPr lang="zh-CN" altLang="en-US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高电平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且由软件使</a:t>
            </a:r>
            <a:r>
              <a:rPr lang="en-US" altLang="zh-CN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TR0</a:t>
            </a:r>
            <a:r>
              <a:rPr lang="zh-CN" altLang="en-US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（或</a:t>
            </a:r>
            <a:r>
              <a:rPr lang="en-US" altLang="zh-CN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TR1</a:t>
            </a:r>
            <a:r>
              <a:rPr lang="zh-CN" altLang="en-US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）置</a:t>
            </a:r>
            <a:r>
              <a:rPr lang="en-US" altLang="zh-CN" sz="2000" b="1" dirty="0" smtClean="0">
                <a:solidFill>
                  <a:srgbClr val="CC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时，才能启动定时器工作。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784698"/>
            <a:ext cx="5622938" cy="186032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0592" y="606563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6047"/>
      </p:ext>
    </p:extLst>
  </p:cSld>
  <p:clrMapOvr>
    <a:masterClrMapping/>
  </p:clrMapOvr>
  <p:transition spd="slow" advTm="368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utoUpdateAnimBg="0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95536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§6.2.1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工作模式寄存器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TMOD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451385" cy="41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483768" y="6165304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zh-CN" sz="24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TMOD</a:t>
            </a:r>
            <a:r>
              <a:rPr lang="zh-CN" altLang="en-US" sz="24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各位定义及具体的意义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1646"/>
      </p:ext>
    </p:extLst>
  </p:cSld>
  <p:clrMapOvr>
    <a:masterClrMapping/>
  </p:clrMapOvr>
  <p:transition spd="slow" advTm="40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utoUpdateAnimBg="0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3501008"/>
            <a:ext cx="8001000" cy="15323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除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可字节寻址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外，各位还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可位寻址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89C51/S51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系统复位时，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TCON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的所有位被清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916832"/>
            <a:ext cx="7524307" cy="120277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0632" y="566124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44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utoUpdateAnimBg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528638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§6.2.2  </a:t>
            </a:r>
            <a:r>
              <a:rPr lang="zh-CN" altLang="en-US" sz="3600" dirty="0">
                <a:solidFill>
                  <a:schemeClr val="tx2"/>
                </a:solidFill>
                <a:ea typeface="楷体" panose="02010609060101010101" pitchFamily="49" charset="-122"/>
              </a:rPr>
              <a:t>控制寄存器 </a:t>
            </a:r>
            <a:r>
              <a:rPr lang="en-US" altLang="zh-CN" sz="3600" dirty="0">
                <a:solidFill>
                  <a:schemeClr val="tx2"/>
                </a:solidFill>
                <a:ea typeface="楷体" panose="02010609060101010101" pitchFamily="49" charset="-122"/>
              </a:rPr>
              <a:t>TCON</a:t>
            </a:r>
            <a:endParaRPr lang="en-US" altLang="zh-CN" sz="3600" dirty="0">
              <a:solidFill>
                <a:schemeClr val="tx2"/>
              </a:solidFill>
              <a:ea typeface="楷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67544" y="3140968"/>
            <a:ext cx="8153400" cy="2895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 TF1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TCON.7) —T1</a:t>
            </a:r>
            <a:r>
              <a:rPr lang="zh-CN" altLang="en-US" sz="2400" b="1" dirty="0" smtClean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溢出标志位。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81000" indent="-381000"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当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溢出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时，由硬件自动使中断触发器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置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，并向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申请中断。</a:t>
            </a:r>
          </a:p>
          <a:p>
            <a:pPr marL="381000" indent="-381000">
              <a:lnSpc>
                <a:spcPct val="120000"/>
              </a:lnSpc>
              <a:buClr>
                <a:schemeClr val="tx1"/>
              </a:buClr>
              <a:buFontTx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当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响应中断进入中断服务程序后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被硬件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自动清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TF1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也可以用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软件清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844824"/>
            <a:ext cx="7524307" cy="120277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0632" y="558924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3287"/>
      </p:ext>
    </p:extLst>
  </p:cSld>
  <p:clrMapOvr>
    <a:masterClrMapping/>
  </p:clrMapOvr>
  <p:transition spd="slow" advTm="320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utoUpdateAnimBg="0"/>
      <p:bldP spid="6" grpId="0" build="p" autoUpdateAnimBg="0" advAuto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3731</TotalTime>
  <Words>592</Words>
  <Application>Microsoft Office PowerPoint</Application>
  <PresentationFormat>全屏显示(4:3)</PresentationFormat>
  <Paragraphs>44</Paragraphs>
  <Slides>13</Slides>
  <Notes>1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黑体</vt:lpstr>
      <vt:lpstr>楷体</vt:lpstr>
      <vt:lpstr>宋体</vt:lpstr>
      <vt:lpstr>Arial</vt:lpstr>
      <vt:lpstr>Calibri</vt:lpstr>
      <vt:lpstr>Times New Roman</vt:lpstr>
      <vt:lpstr>Verdana</vt:lpstr>
      <vt:lpstr>Wingdings</vt:lpstr>
      <vt:lpstr>Profile</vt:lpstr>
      <vt:lpstr>1_Office 主题</vt:lpstr>
      <vt:lpstr>§6.2  定时器的控制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fan yp</cp:lastModifiedBy>
  <cp:revision>437</cp:revision>
  <dcterms:created xsi:type="dcterms:W3CDTF">1601-01-01T00:00:00Z</dcterms:created>
  <dcterms:modified xsi:type="dcterms:W3CDTF">2020-02-23T18:48:51Z</dcterms:modified>
</cp:coreProperties>
</file>